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ucida Fax" panose="02060602050505020204" pitchFamily="18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af7827c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9af7827c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af7827c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af7827c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af7827c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af7827c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05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65870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83600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3674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02239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8434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06308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71903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85941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02342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18960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67462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83243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43311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50613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88757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35158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570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ebp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392" y="8637"/>
            <a:ext cx="12207391" cy="684936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692332" y="2459504"/>
            <a:ext cx="395151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TRANSPORT</a:t>
            </a:r>
            <a:endParaRPr sz="6000" b="1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391" y="0"/>
            <a:ext cx="12207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1669680" y="579606"/>
            <a:ext cx="732608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transport in Iasi is provided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busses and trams. </a:t>
            </a:r>
            <a:endParaRPr sz="1600" b="1"/>
          </a:p>
        </p:txBody>
      </p:sp>
      <p:pic>
        <p:nvPicPr>
          <p:cNvPr id="92" name="Google Shape;92;p14" descr="Compania de Transport Public Iasi - Posts | Facebook"/>
          <p:cNvPicPr preferRelativeResize="0"/>
          <p:nvPr/>
        </p:nvPicPr>
        <p:blipFill rotWithShape="1">
          <a:blip r:embed="rId4">
            <a:alphaModFix/>
          </a:blip>
          <a:srcRect l="413" t="20080" r="-414" b="25250"/>
          <a:stretch/>
        </p:blipFill>
        <p:spPr>
          <a:xfrm>
            <a:off x="8603972" y="265596"/>
            <a:ext cx="2215192" cy="12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B5071-3160-42BF-B56E-F225828C3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568" y="2861780"/>
            <a:ext cx="2843509" cy="330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F68F7-704D-4640-BAE3-BFFE35A499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831" r="22912" b="-1"/>
          <a:stretch/>
        </p:blipFill>
        <p:spPr>
          <a:xfrm>
            <a:off x="7800513" y="1624717"/>
            <a:ext cx="4101943" cy="375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4F733-E9DB-4CC4-99F1-EC65A4EC5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9" y="2239609"/>
            <a:ext cx="4185823" cy="276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61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4264050" y="647002"/>
            <a:ext cx="7692294" cy="56346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85085" y="975119"/>
            <a:ext cx="3774936" cy="4896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232949" y="207082"/>
            <a:ext cx="572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Where/ How to buy tickets ? </a:t>
            </a:r>
            <a:endParaRPr sz="2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23295" y="1222078"/>
            <a:ext cx="3615484" cy="438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i="0" dirty="0">
                <a:solidFill>
                  <a:srgbClr val="222222"/>
                </a:solidFill>
                <a:latin typeface="Lucida Fax" panose="02060602050505020204" pitchFamily="18" charset="0"/>
                <a:sym typeface="Arial"/>
              </a:rPr>
              <a:t>1. </a:t>
            </a:r>
            <a:r>
              <a:rPr lang="en-US" sz="2000" b="1" i="0" dirty="0">
                <a:solidFill>
                  <a:srgbClr val="222222"/>
                </a:solidFill>
                <a:latin typeface="Lucida Fax" panose="02060602050505020204" pitchFamily="18" charset="0"/>
                <a:sym typeface="Arial"/>
              </a:rPr>
              <a:t>T</a:t>
            </a:r>
            <a:r>
              <a:rPr lang="ro-RO" sz="2000" b="1" i="0" dirty="0">
                <a:solidFill>
                  <a:srgbClr val="222222"/>
                </a:solidFill>
                <a:latin typeface="Lucida Fax" panose="02060602050505020204" pitchFamily="18" charset="0"/>
                <a:sym typeface="Arial"/>
              </a:rPr>
              <a:t>icket machines (cash)</a:t>
            </a:r>
            <a:endParaRPr sz="2000" b="1" dirty="0">
              <a:solidFill>
                <a:srgbClr val="000000"/>
              </a:solidFill>
              <a:latin typeface="Lucida Fax" panose="02060602050505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724060" y="804824"/>
            <a:ext cx="4816154" cy="3693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000000"/>
                </a:solidFill>
                <a:latin typeface="Lucida Fax" panose="02060602050505020204" pitchFamily="18" charset="0"/>
                <a:ea typeface="Calibri"/>
                <a:cs typeface="Calibri"/>
                <a:sym typeface="Calibri"/>
              </a:rPr>
              <a:t>2. Phone App – 24 pay (Credit Card)</a:t>
            </a:r>
            <a:endParaRPr sz="1800" b="1" dirty="0">
              <a:solidFill>
                <a:srgbClr val="000000"/>
              </a:solidFill>
              <a:latin typeface="Lucida Fax" panose="02060602050505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5" descr="24pay - Apps on Google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5218" y="576374"/>
            <a:ext cx="2787072" cy="2700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037487" y="1244744"/>
            <a:ext cx="4216400" cy="99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Scan the QR code  placed in a plastic box from the bus/tram you are in.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Credit Card must be registered in the app before you can use it.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 descr="24p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6811" y="2237069"/>
            <a:ext cx="1986395" cy="397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VIDEO: Cum cumperi bilet de autobuz prin aplicația 24pay?"/>
          <p:cNvPicPr preferRelativeResize="0"/>
          <p:nvPr/>
        </p:nvPicPr>
        <p:blipFill rotWithShape="1">
          <a:blip r:embed="rId6">
            <a:alphaModFix/>
          </a:blip>
          <a:srcRect l="27330" b="5606"/>
          <a:stretch/>
        </p:blipFill>
        <p:spPr>
          <a:xfrm>
            <a:off x="7840425" y="2424425"/>
            <a:ext cx="3818700" cy="368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A07414-421C-4C3A-BEE3-2174D88791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351" t="4273"/>
          <a:stretch/>
        </p:blipFill>
        <p:spPr>
          <a:xfrm>
            <a:off x="376643" y="2059812"/>
            <a:ext cx="3389077" cy="355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21C20-86B8-4929-8A03-CFCB6106C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6960" y="2819650"/>
            <a:ext cx="1207462" cy="1207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99;p15">
            <a:extLst>
              <a:ext uri="{FF2B5EF4-FFF2-40B4-BE49-F238E27FC236}">
                <a16:creationId xmlns:a16="http://schemas.microsoft.com/office/drawing/2014/main" id="{DDD2657F-4934-4834-A606-1E6335D030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286F0D-B720-42B1-9BB4-BB2D69CC807F}"/>
              </a:ext>
            </a:extLst>
          </p:cNvPr>
          <p:cNvSpPr/>
          <p:nvPr/>
        </p:nvSpPr>
        <p:spPr>
          <a:xfrm>
            <a:off x="253406" y="901747"/>
            <a:ext cx="2987745" cy="5654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92CEAC-E356-447E-8765-55B665CE5C7C}"/>
              </a:ext>
            </a:extLst>
          </p:cNvPr>
          <p:cNvSpPr/>
          <p:nvPr/>
        </p:nvSpPr>
        <p:spPr>
          <a:xfrm>
            <a:off x="3471223" y="454925"/>
            <a:ext cx="4589381" cy="4304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F90A9F-C5FB-4195-AB1F-276BE4BDEBE3}"/>
              </a:ext>
            </a:extLst>
          </p:cNvPr>
          <p:cNvSpPr txBox="1"/>
          <p:nvPr/>
        </p:nvSpPr>
        <p:spPr>
          <a:xfrm>
            <a:off x="354946" y="1051045"/>
            <a:ext cx="2813006" cy="7690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Lucida Fax" panose="02060602050505020204" pitchFamily="18" charset="0"/>
              </a:rPr>
              <a:t>3. Ticket stalls (cash) </a:t>
            </a:r>
          </a:p>
          <a:p>
            <a:r>
              <a:rPr lang="en-US" sz="1400" b="1" dirty="0">
                <a:latin typeface="Lucida Fax" panose="02060602050505020204" pitchFamily="18" charset="0"/>
              </a:rPr>
              <a:t>Working from 6AM-9PM</a:t>
            </a:r>
            <a:br>
              <a:rPr lang="en-US" sz="1600" b="1" dirty="0">
                <a:latin typeface="Lucida Fax" panose="02060602050505020204" pitchFamily="18" charset="0"/>
              </a:rPr>
            </a:br>
            <a:r>
              <a:rPr lang="en-US" sz="1400" b="1" dirty="0">
                <a:latin typeface="Lucida Fax" panose="02060602050505020204" pitchFamily="18" charset="0"/>
              </a:rPr>
              <a:t>Monday-Friday</a:t>
            </a:r>
            <a:endParaRPr lang="ro-RO" b="1" dirty="0">
              <a:latin typeface="Lucida Fax" panose="02060602050505020204" pitchFamily="18" charset="0"/>
            </a:endParaRPr>
          </a:p>
        </p:txBody>
      </p:sp>
      <p:pic>
        <p:nvPicPr>
          <p:cNvPr id="31" name="Picture 4" descr="tarife bilete ctp iasi | Stiri de Iasi">
            <a:extLst>
              <a:ext uri="{FF2B5EF4-FFF2-40B4-BE49-F238E27FC236}">
                <a16:creationId xmlns:a16="http://schemas.microsoft.com/office/drawing/2014/main" id="{D3CC4531-8A98-476C-8EA8-F4E6356C4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35631" r="3382" b="32057"/>
          <a:stretch/>
        </p:blipFill>
        <p:spPr bwMode="auto">
          <a:xfrm>
            <a:off x="3755002" y="5052410"/>
            <a:ext cx="3899874" cy="92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906ED25-1E2A-481A-9198-12989BCC5BA8}"/>
              </a:ext>
            </a:extLst>
          </p:cNvPr>
          <p:cNvSpPr txBox="1"/>
          <p:nvPr/>
        </p:nvSpPr>
        <p:spPr>
          <a:xfrm>
            <a:off x="3652429" y="621987"/>
            <a:ext cx="36189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Lucida Fax" panose="02060602050505020204" pitchFamily="18" charset="0"/>
              </a:rPr>
              <a:t>4. Directly in the tram/bus with credit card</a:t>
            </a:r>
            <a:endParaRPr lang="ro-RO" b="1" dirty="0">
              <a:latin typeface="Lucida Fax" panose="02060602050505020204" pitchFamily="18" charset="0"/>
            </a:endParaRPr>
          </a:p>
        </p:txBody>
      </p:sp>
      <p:pic>
        <p:nvPicPr>
          <p:cNvPr id="35" name="Picture 6" descr="ctp iasi bilete | Iasi 4u">
            <a:extLst>
              <a:ext uri="{FF2B5EF4-FFF2-40B4-BE49-F238E27FC236}">
                <a16:creationId xmlns:a16="http://schemas.microsoft.com/office/drawing/2014/main" id="{A2D61923-49B3-4FBB-B025-A78D2F2A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29" y="2000266"/>
            <a:ext cx="4022375" cy="249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8487D9-647A-40AA-B985-16158B3A31D9}"/>
              </a:ext>
            </a:extLst>
          </p:cNvPr>
          <p:cNvSpPr txBox="1"/>
          <p:nvPr/>
        </p:nvSpPr>
        <p:spPr>
          <a:xfrm>
            <a:off x="3755002" y="1306219"/>
            <a:ext cx="361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the card close to the terminal and take the receipt</a:t>
            </a:r>
            <a:endParaRPr lang="ro-RO" dirty="0"/>
          </a:p>
        </p:txBody>
      </p:sp>
      <p:pic>
        <p:nvPicPr>
          <p:cNvPr id="39" name="Picture 8" descr="Pregătiri pentru introducerea cardurilor contactless în autobuzele din Iași">
            <a:extLst>
              <a:ext uri="{FF2B5EF4-FFF2-40B4-BE49-F238E27FC236}">
                <a16:creationId xmlns:a16="http://schemas.microsoft.com/office/drawing/2014/main" id="{F4C4415C-2D5D-45A0-8F1B-792C782CA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4"/>
          <a:stretch/>
        </p:blipFill>
        <p:spPr bwMode="auto">
          <a:xfrm>
            <a:off x="8241809" y="3028722"/>
            <a:ext cx="2286671" cy="3527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 descr="scac">
            <a:extLst>
              <a:ext uri="{FF2B5EF4-FFF2-40B4-BE49-F238E27FC236}">
                <a16:creationId xmlns:a16="http://schemas.microsoft.com/office/drawing/2014/main" id="{A7B5D61C-CC16-4AA9-8D9A-8BCDBB1E01D4}"/>
              </a:ext>
            </a:extLst>
          </p:cNvPr>
          <p:cNvSpPr/>
          <p:nvPr/>
        </p:nvSpPr>
        <p:spPr>
          <a:xfrm rot="1694103" flipH="1" flipV="1">
            <a:off x="7974327" y="372698"/>
            <a:ext cx="4213300" cy="3265308"/>
          </a:xfrm>
          <a:prstGeom prst="cloudCallou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09F14-CE01-42AF-BB76-251B96A06DED}"/>
              </a:ext>
            </a:extLst>
          </p:cNvPr>
          <p:cNvSpPr txBox="1"/>
          <p:nvPr/>
        </p:nvSpPr>
        <p:spPr>
          <a:xfrm rot="510725">
            <a:off x="8444082" y="958970"/>
            <a:ext cx="3164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Fax" panose="02060602050505020204" pitchFamily="18" charset="0"/>
              </a:rPr>
              <a:t>Always validate your paper ticket when you enter in the public transport! It is valid for 2 hours for all your journey, even if you change the bus/tram !</a:t>
            </a:r>
            <a:endParaRPr lang="ro-RO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Fax" panose="02060602050505020204" pitchFamily="18" charset="0"/>
            </a:endParaRPr>
          </a:p>
          <a:p>
            <a:endParaRPr lang="en-US" dirty="0">
              <a:solidFill>
                <a:srgbClr val="CC0066"/>
              </a:solidFill>
              <a:latin typeface="Lucida Fax" panose="02060602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E3B9A-CC0A-4FAD-8EB5-BE3E1AE617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52" t="10490" r="-2410" b="5545"/>
          <a:stretch/>
        </p:blipFill>
        <p:spPr>
          <a:xfrm>
            <a:off x="201627" y="2096763"/>
            <a:ext cx="3245163" cy="4182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34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99;p15">
            <a:extLst>
              <a:ext uri="{FF2B5EF4-FFF2-40B4-BE49-F238E27FC236}">
                <a16:creationId xmlns:a16="http://schemas.microsoft.com/office/drawing/2014/main" id="{DDD2657F-4934-4834-A606-1E6335D030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64F95-FE35-4D2A-BB82-377CC89F9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714" y="240567"/>
            <a:ext cx="5267281" cy="3950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862D0-02F2-45D4-8DCB-F38CDFF56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4" y="3816500"/>
            <a:ext cx="3270413" cy="224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49A1D-1FF5-4335-8725-5451398DE6BC}"/>
              </a:ext>
            </a:extLst>
          </p:cNvPr>
          <p:cNvSpPr txBox="1"/>
          <p:nvPr/>
        </p:nvSpPr>
        <p:spPr>
          <a:xfrm>
            <a:off x="1615156" y="1068223"/>
            <a:ext cx="2310436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you do not want to use public transport, there is the option of renting a bicycle or an electric scooter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BCC45-FD94-48FE-BB7A-62F6C3B245B5}"/>
              </a:ext>
            </a:extLst>
          </p:cNvPr>
          <p:cNvSpPr txBox="1"/>
          <p:nvPr/>
        </p:nvSpPr>
        <p:spPr>
          <a:xfrm>
            <a:off x="976829" y="6061138"/>
            <a:ext cx="311662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Will be available soon in Iasi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9A27B-8399-403D-8546-56D9A2BC6DAC}"/>
              </a:ext>
            </a:extLst>
          </p:cNvPr>
          <p:cNvSpPr txBox="1"/>
          <p:nvPr/>
        </p:nvSpPr>
        <p:spPr>
          <a:xfrm>
            <a:off x="5400942" y="4246929"/>
            <a:ext cx="439537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https://www.facebook.com/discoveriasi</a:t>
            </a:r>
          </a:p>
        </p:txBody>
      </p:sp>
    </p:spTree>
    <p:extLst>
      <p:ext uri="{BB962C8B-B14F-4D97-AF65-F5344CB8AC3E}">
        <p14:creationId xmlns:p14="http://schemas.microsoft.com/office/powerpoint/2010/main" val="315362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1;p17">
            <a:extLst>
              <a:ext uri="{FF2B5EF4-FFF2-40B4-BE49-F238E27FC236}">
                <a16:creationId xmlns:a16="http://schemas.microsoft.com/office/drawing/2014/main" id="{6FE9926E-8067-4655-BF20-472B4202DB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574784" y="225435"/>
            <a:ext cx="70422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students from TUIASI receive a travel pass for train for free, valid on all trains categories (Regio and InterRegio), 2nd class.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 can receive the pass as follows: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o-RO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Erasmus incoming students: from the International Office;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o-RO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International students: from the secretariat office at your faculty.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-&gt;</a:t>
            </a:r>
            <a:r>
              <a:rPr lang="en-US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If you want to have 50% off</a:t>
            </a:r>
            <a:endParaRPr sz="16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buying a travel ticket, the student presents:</a:t>
            </a:r>
            <a:endParaRPr sz="18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travel pass</a:t>
            </a: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stamped for the current academic year  </a:t>
            </a:r>
            <a:endParaRPr sz="16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valid</a:t>
            </a: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identity card, namely ID card or passport.</a:t>
            </a:r>
            <a:endParaRPr lang="en-US" sz="16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checking the legality of the train journey,</a:t>
            </a: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student</a:t>
            </a: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presents: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valid travel ticket for that train;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travel </a:t>
            </a: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valid ID card or passport.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dirty="0">
              <a:ea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6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-&gt;If you buy a ticket at full price, without the travel pass, it’s enough to show only the travel ticket.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ATTENTION 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train </a:t>
            </a:r>
            <a:r>
              <a:rPr lang="ro-RO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ro-RO" sz="1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not present either the travel ticket valid for that train or the documents mentioned above, YOU will be treated in accordance with applicable law.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 descr="Facilităţile acordate în transportul de călători"/>
          <p:cNvPicPr preferRelativeResize="0"/>
          <p:nvPr/>
        </p:nvPicPr>
        <p:blipFill rotWithShape="1">
          <a:blip r:embed="rId4">
            <a:alphaModFix/>
          </a:blip>
          <a:srcRect l="14970" t="6082" r="15526" b="12278"/>
          <a:stretch/>
        </p:blipFill>
        <p:spPr>
          <a:xfrm>
            <a:off x="9422326" y="184524"/>
            <a:ext cx="2389779" cy="398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Romanian citizenship by descent and Romanian EU passport by ancest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3997" y="2199267"/>
            <a:ext cx="3562378" cy="356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196981" y="3686568"/>
            <a:ext cx="928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more information about the trains, additional fees and information please check:</a:t>
            </a:r>
            <a:br>
              <a:rPr lang="ro-RO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o-RO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https://www.cfrcalatori.ro/en/discounts-pupils-students/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7" descr="Din 15 iunie, CFR Călători repune în circulație alte trenuri suspendate - CFR  Calator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119" y="1653582"/>
            <a:ext cx="2714142" cy="203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 descr="Programul estival de transport – Trenurile Soarelui 2020 | Agenția de presă  Rador"/>
          <p:cNvPicPr preferRelativeResize="0"/>
          <p:nvPr/>
        </p:nvPicPr>
        <p:blipFill rotWithShape="1">
          <a:blip r:embed="rId5">
            <a:alphaModFix/>
          </a:blip>
          <a:srcRect t="14345" b="20975"/>
          <a:stretch/>
        </p:blipFill>
        <p:spPr>
          <a:xfrm>
            <a:off x="4675380" y="1653581"/>
            <a:ext cx="4876800" cy="203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361288" y="1469631"/>
            <a:ext cx="7753283" cy="195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60033"/>
                </a:solidFill>
                <a:latin typeface="Lucida Fax" panose="02060602050505020204" pitchFamily="18" charset="0"/>
                <a:ea typeface="Roboto"/>
                <a:cs typeface="Roboto"/>
                <a:sym typeface="Roboto"/>
              </a:rPr>
              <a:t>Don’t forget to put on your mask in the public transport and when you travel by train.</a:t>
            </a:r>
            <a:endParaRPr sz="2400" b="1" dirty="0">
              <a:solidFill>
                <a:srgbClr val="660033"/>
              </a:solidFill>
              <a:latin typeface="Lucida Fax" panose="02060602050505020204" pitchFamily="18" charset="0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C1410-D29B-4831-81C1-9648A2293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" t="6984" r="-45" b="15556"/>
          <a:stretch/>
        </p:blipFill>
        <p:spPr>
          <a:xfrm>
            <a:off x="8319492" y="2449315"/>
            <a:ext cx="1370303" cy="1389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CBB24-09AE-4534-B4D9-17883543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255" b="13939"/>
          <a:stretch/>
        </p:blipFill>
        <p:spPr>
          <a:xfrm>
            <a:off x="1959429" y="2670983"/>
            <a:ext cx="5071502" cy="22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12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8040</TotalTime>
  <Words>410</Words>
  <Application>Microsoft Office PowerPoint</Application>
  <PresentationFormat>Widescreen</PresentationFormat>
  <Paragraphs>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Trebuchet MS</vt:lpstr>
      <vt:lpstr>Lucida Fax</vt:lpstr>
      <vt:lpstr>Calibri</vt:lpstr>
      <vt:lpstr>Arial</vt:lpstr>
      <vt:lpstr>Roboto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RIIU</dc:creator>
  <cp:lastModifiedBy>Mihaela Pintilei</cp:lastModifiedBy>
  <cp:revision>3</cp:revision>
  <dcterms:modified xsi:type="dcterms:W3CDTF">2021-09-22T11:41:59Z</dcterms:modified>
</cp:coreProperties>
</file>